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1/26/2021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2964679" cy="4185615"/>
          </a:xfrm>
        </p:spPr>
        <p:txBody>
          <a:bodyPr/>
          <a:lstStyle/>
          <a:p>
            <a:endParaRPr lang="en-GB" dirty="0"/>
          </a:p>
        </p:txBody>
      </p:sp>
      <p:sp>
        <p:nvSpPr>
          <p:cNvPr id="3" name="Subtitle 2"/>
          <p:cNvSpPr>
            <a:spLocks noGrp="1"/>
          </p:cNvSpPr>
          <p:nvPr>
            <p:ph type="subTitle" idx="1"/>
          </p:nvPr>
        </p:nvSpPr>
        <p:spPr>
          <a:xfrm>
            <a:off x="5865222" y="3886200"/>
            <a:ext cx="4575765" cy="1371599"/>
          </a:xfrm>
        </p:spPr>
        <p:txBody>
          <a:bodyPr/>
          <a:lstStyle/>
          <a:p>
            <a:r>
              <a:rPr lang="en-US" dirty="0" smtClean="0"/>
              <a:t>Alexis VolKoff, CEO Volkoff industries and freight transport company </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012" y="1300785"/>
            <a:ext cx="2860243" cy="4441371"/>
          </a:xfrm>
          <a:prstGeom prst="rect">
            <a:avLst/>
          </a:prstGeom>
        </p:spPr>
      </p:pic>
    </p:spTree>
    <p:extLst>
      <p:ext uri="{BB962C8B-B14F-4D97-AF65-F5344CB8AC3E}">
        <p14:creationId xmlns:p14="http://schemas.microsoft.com/office/powerpoint/2010/main" val="4232053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531" y="618516"/>
            <a:ext cx="4624251" cy="6017415"/>
          </a:xfrm>
        </p:spPr>
        <p:txBody>
          <a:bodyPr>
            <a:normAutofit/>
          </a:bodyPr>
          <a:lstStyle/>
          <a:p>
            <a:r>
              <a:rPr lang="en-US" sz="1800" cap="none" dirty="0" smtClean="0"/>
              <a:t>I am struggling with the recent changes in the state of global trade and transport. the economic vagaries of the year 2020 attributed to the pandemic have negatively impacted my import </a:t>
            </a:r>
            <a:r>
              <a:rPr lang="en-US" sz="1800" cap="none" dirty="0" smtClean="0"/>
              <a:t>business</a:t>
            </a:r>
            <a:r>
              <a:rPr lang="en-US" sz="1800" cap="none" dirty="0" smtClean="0"/>
              <a:t>. </a:t>
            </a:r>
            <a:r>
              <a:rPr lang="en-US" sz="1800" cap="none" dirty="0" smtClean="0"/>
              <a:t>Nevertheless</a:t>
            </a:r>
            <a:r>
              <a:rPr lang="en-US" sz="1800" cap="none" dirty="0" smtClean="0"/>
              <a:t>, I am projecting a </a:t>
            </a:r>
            <a:r>
              <a:rPr lang="en-US" sz="1800" cap="none" dirty="0" smtClean="0"/>
              <a:t>change in business </a:t>
            </a:r>
            <a:r>
              <a:rPr lang="en-US" sz="1800" cap="none" dirty="0" smtClean="0"/>
              <a:t>once </a:t>
            </a:r>
            <a:r>
              <a:rPr lang="en-US" sz="1800" cap="none" dirty="0" smtClean="0"/>
              <a:t>covid-19 travel restrictions are made less stringent. </a:t>
            </a:r>
            <a:r>
              <a:rPr lang="en-US" sz="1800" cap="none" dirty="0" smtClean="0"/>
              <a:t>As an entrepreneur, the main challenge during the pandemic is maintaining normal sales. However, economic hardships posed a huge challenge for both business and recurring clients. </a:t>
            </a:r>
            <a:endParaRPr lang="en-GB" sz="1800" cap="none" dirty="0"/>
          </a:p>
        </p:txBody>
      </p:sp>
      <p:sp>
        <p:nvSpPr>
          <p:cNvPr id="3" name="Content Placeholder 2"/>
          <p:cNvSpPr>
            <a:spLocks noGrp="1"/>
          </p:cNvSpPr>
          <p:nvPr>
            <p:ph sz="quarter" idx="13"/>
          </p:nvPr>
        </p:nvSpPr>
        <p:spPr>
          <a:xfrm>
            <a:off x="6008914" y="618516"/>
            <a:ext cx="5268686" cy="6017415"/>
          </a:xfrm>
        </p:spPr>
        <p:txBody>
          <a:bodyPr>
            <a:normAutofit/>
          </a:bodyPr>
          <a:lstStyle/>
          <a:p>
            <a:pPr marL="114300" marR="0" indent="-342900" algn="just">
              <a:lnSpc>
                <a:spcPct val="100000"/>
              </a:lnSpc>
              <a:spcBef>
                <a:spcPts val="0"/>
              </a:spcBef>
              <a:spcAft>
                <a:spcPts val="800"/>
              </a:spcAft>
              <a:buFont typeface="Wingdings" panose="05000000000000000000" pitchFamily="2" charset="2"/>
              <a:buChar char="q"/>
            </a:pPr>
            <a:r>
              <a:rPr lang="en-US" b="1" cap="none" dirty="0" smtClean="0">
                <a:latin typeface="Times New Roman" panose="02020603050405020304" pitchFamily="18" charset="0"/>
                <a:ea typeface="Calibri" panose="020F0502020204030204" pitchFamily="34" charset="0"/>
                <a:cs typeface="Arial" panose="020B0604020202020204" pitchFamily="34" charset="0"/>
              </a:rPr>
              <a:t>Demographics</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Age: </a:t>
            </a:r>
            <a:r>
              <a:rPr lang="en-US" cap="none" dirty="0" smtClean="0">
                <a:latin typeface="Times New Roman" panose="02020603050405020304" pitchFamily="18" charset="0"/>
                <a:ea typeface="Calibri" panose="020F0502020204030204" pitchFamily="34" charset="0"/>
                <a:cs typeface="Arial" panose="020B0604020202020204" pitchFamily="34" charset="0"/>
              </a:rPr>
              <a:t>27</a:t>
            </a:r>
            <a:r>
              <a:rPr lang="en-US" cap="none" dirty="0" smtClean="0">
                <a:latin typeface="Times New Roman" panose="02020603050405020304" pitchFamily="18" charset="0"/>
                <a:ea typeface="Calibri" panose="020F0502020204030204" pitchFamily="34" charset="0"/>
                <a:cs typeface="Arial" panose="020B0604020202020204" pitchFamily="34" charset="0"/>
              </a:rPr>
              <a:t> </a:t>
            </a:r>
            <a:r>
              <a:rPr lang="en-US" cap="none" dirty="0" smtClean="0">
                <a:latin typeface="Times New Roman" panose="02020603050405020304" pitchFamily="18" charset="0"/>
                <a:ea typeface="Calibri" panose="020F0502020204030204" pitchFamily="34" charset="0"/>
                <a:cs typeface="Arial" panose="020B0604020202020204" pitchFamily="34" charset="0"/>
              </a:rPr>
              <a:t>Years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Gender: Male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Marital Status: </a:t>
            </a:r>
            <a:r>
              <a:rPr lang="en-US" cap="none" dirty="0" smtClean="0">
                <a:latin typeface="Times New Roman" panose="02020603050405020304" pitchFamily="18" charset="0"/>
                <a:ea typeface="Calibri" panose="020F0502020204030204" pitchFamily="34" charset="0"/>
                <a:cs typeface="Arial" panose="020B0604020202020204" pitchFamily="34" charset="0"/>
              </a:rPr>
              <a:t>Single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Income: Approximately </a:t>
            </a:r>
            <a:r>
              <a:rPr lang="en-US" cap="none" dirty="0" smtClean="0">
                <a:latin typeface="Times New Roman" panose="02020603050405020304" pitchFamily="18" charset="0"/>
                <a:ea typeface="Calibri" panose="020F0502020204030204" pitchFamily="34" charset="0"/>
                <a:cs typeface="Arial" panose="020B0604020202020204" pitchFamily="34" charset="0"/>
              </a:rPr>
              <a:t>$50,000 </a:t>
            </a:r>
            <a:r>
              <a:rPr lang="en-US" cap="none" dirty="0" smtClean="0">
                <a:latin typeface="Times New Roman" panose="02020603050405020304" pitchFamily="18" charset="0"/>
                <a:ea typeface="Calibri" panose="020F0502020204030204" pitchFamily="34" charset="0"/>
                <a:cs typeface="Arial" panose="020B0604020202020204" pitchFamily="34" charset="0"/>
              </a:rPr>
              <a:t>Per </a:t>
            </a:r>
            <a:r>
              <a:rPr lang="en-US" cap="none" dirty="0" smtClean="0">
                <a:latin typeface="Times New Roman" panose="02020603050405020304" pitchFamily="18" charset="0"/>
                <a:ea typeface="Calibri" panose="020F0502020204030204" pitchFamily="34" charset="0"/>
                <a:cs typeface="Arial" panose="020B0604020202020204" pitchFamily="34" charset="0"/>
              </a:rPr>
              <a:t>Annum</a:t>
            </a:r>
          </a:p>
          <a:p>
            <a:pPr marL="0" marR="0" algn="just">
              <a:lnSpc>
                <a:spcPct val="100000"/>
              </a:lnSpc>
              <a:spcBef>
                <a:spcPts val="0"/>
              </a:spcBef>
              <a:spcAft>
                <a:spcPts val="800"/>
              </a:spcAft>
            </a:pPr>
            <a:r>
              <a:rPr lang="en-US" sz="1800" cap="none" dirty="0" smtClean="0">
                <a:latin typeface="Times New Roman" panose="02020603050405020304" pitchFamily="18" charset="0"/>
                <a:ea typeface="Calibri" panose="020F0502020204030204" pitchFamily="34" charset="0"/>
                <a:cs typeface="Arial" panose="020B0604020202020204" pitchFamily="34" charset="0"/>
              </a:rPr>
              <a:t>Nationality: American of Russian Decent</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Location: Minnesota, Minneapolis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114300" marR="0" indent="-342900" algn="just">
              <a:lnSpc>
                <a:spcPct val="100000"/>
              </a:lnSpc>
              <a:spcBef>
                <a:spcPts val="0"/>
              </a:spcBef>
              <a:spcAft>
                <a:spcPts val="800"/>
              </a:spcAft>
              <a:buFont typeface="Wingdings" panose="05000000000000000000" pitchFamily="2" charset="2"/>
              <a:buChar char="q"/>
            </a:pPr>
            <a:r>
              <a:rPr lang="en-US" b="1" cap="none" dirty="0" smtClean="0">
                <a:latin typeface="Times New Roman" panose="02020603050405020304" pitchFamily="18" charset="0"/>
                <a:ea typeface="Calibri" panose="020F0502020204030204" pitchFamily="34" charset="0"/>
                <a:cs typeface="Arial" panose="020B0604020202020204" pitchFamily="34" charset="0"/>
              </a:rPr>
              <a:t>Defining Traits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Entrepreneur</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Hardworking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0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Lover Of Arts, Cuisines And Wine Connoisseur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24807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4877425" cy="5820383"/>
          </a:xfrm>
        </p:spPr>
        <p:txBody>
          <a:bodyPr>
            <a:normAutofit/>
          </a:bodyPr>
          <a:lstStyle/>
          <a:p>
            <a:pPr marL="285750" marR="0" indent="-285750" algn="l">
              <a:lnSpc>
                <a:spcPct val="150000"/>
              </a:lnSpc>
              <a:spcBef>
                <a:spcPts val="0"/>
              </a:spcBef>
              <a:spcAft>
                <a:spcPts val="800"/>
              </a:spcAft>
              <a:buFont typeface="Wingdings" panose="05000000000000000000" pitchFamily="2" charset="2"/>
              <a:buChar char="q"/>
            </a:pPr>
            <a:r>
              <a:rPr lang="en-US" sz="1300" b="1" cap="none" dirty="0" smtClean="0">
                <a:ea typeface="Calibri" panose="020F0502020204030204" pitchFamily="34" charset="0"/>
                <a:cs typeface="Arial" panose="020B0604020202020204" pitchFamily="34" charset="0"/>
              </a:rPr>
              <a:t>PROFESSIONAL BACKGROUND</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b="1" cap="none" dirty="0" smtClean="0">
                <a:ea typeface="Calibri" panose="020F0502020204030204" pitchFamily="34" charset="0"/>
                <a:cs typeface="Arial" panose="020B0604020202020204" pitchFamily="34" charset="0"/>
              </a:rPr>
              <a:t>Education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M.Sc. Global Trade, Georgia State University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Undergraduate Degree In Business And Commerce, Princeton University  </a:t>
            </a:r>
            <a:r>
              <a:rPr lang="en-US" sz="1300" cap="none" dirty="0" smtClean="0">
                <a:ea typeface="Calibri" panose="020F0502020204030204" pitchFamily="34" charset="0"/>
                <a:cs typeface="Arial" panose="020B0604020202020204" pitchFamily="34" charset="0"/>
              </a:rPr>
              <a:t/>
            </a:r>
            <a:br>
              <a:rPr lang="en-US" sz="1300" cap="none" dirty="0" smtClean="0">
                <a:ea typeface="Calibri" panose="020F0502020204030204" pitchFamily="34" charset="0"/>
                <a:cs typeface="Arial" panose="020B0604020202020204" pitchFamily="34" charset="0"/>
              </a:rPr>
            </a:br>
            <a:r>
              <a:rPr lang="en-US" sz="1300" cap="none" dirty="0" smtClean="0">
                <a:ea typeface="Calibri" panose="020F0502020204030204" pitchFamily="34" charset="0"/>
                <a:cs typeface="Arial" panose="020B0604020202020204" pitchFamily="34" charset="0"/>
              </a:rPr>
              <a:t>ACCA Diploma in Business Administration</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b="1" cap="none" dirty="0" smtClean="0">
                <a:ea typeface="Calibri" panose="020F0502020204030204" pitchFamily="34" charset="0"/>
                <a:cs typeface="Arial" panose="020B0604020202020204" pitchFamily="34" charset="0"/>
              </a:rPr>
              <a:t>Work Experience </a:t>
            </a:r>
            <a:r>
              <a:rPr lang="en-GB" sz="1300" cap="none" dirty="0" smtClean="0">
                <a:ea typeface="Calibri" panose="020F0502020204030204" pitchFamily="34" charset="0"/>
                <a:cs typeface="Arial" panose="020B0604020202020204" pitchFamily="34" charset="0"/>
              </a:rPr>
              <a:t/>
            </a:r>
            <a:br>
              <a:rPr lang="en-GB" sz="1300" cap="none" dirty="0" smtClean="0">
                <a:ea typeface="Calibri" panose="020F0502020204030204" pitchFamily="34" charset="0"/>
                <a:cs typeface="Arial" panose="020B0604020202020204" pitchFamily="34" charset="0"/>
              </a:rPr>
            </a:br>
            <a:r>
              <a:rPr lang="en-US" sz="1300" cap="none" dirty="0">
                <a:ea typeface="Calibri" panose="020F0502020204030204" pitchFamily="34" charset="0"/>
                <a:cs typeface="Arial" panose="020B0604020202020204" pitchFamily="34" charset="0"/>
              </a:rPr>
              <a:t>U</a:t>
            </a:r>
            <a:r>
              <a:rPr lang="en-US" sz="1300" cap="none" dirty="0" smtClean="0">
                <a:ea typeface="Calibri" panose="020F0502020204030204" pitchFamily="34" charset="0"/>
                <a:cs typeface="Arial" panose="020B0604020202020204" pitchFamily="34" charset="0"/>
              </a:rPr>
              <a:t>pon graduation from Princeton with an undergraduate degree in business commerce, </a:t>
            </a:r>
            <a:r>
              <a:rPr lang="en-US" sz="1300" cap="none" dirty="0">
                <a:ea typeface="Calibri" panose="020F0502020204030204" pitchFamily="34" charset="0"/>
                <a:cs typeface="Arial" panose="020B0604020202020204" pitchFamily="34" charset="0"/>
              </a:rPr>
              <a:t>V</a:t>
            </a:r>
            <a:r>
              <a:rPr lang="en-US" sz="1300" cap="none" dirty="0" smtClean="0">
                <a:ea typeface="Calibri" panose="020F0502020204030204" pitchFamily="34" charset="0"/>
                <a:cs typeface="Arial" panose="020B0604020202020204" pitchFamily="34" charset="0"/>
              </a:rPr>
              <a:t>olkoff would secure employment in a freight transport company as a junior manager. Nevertheless, 5 years later, he would enroll for the Master’s degree program at Georgia state and upon graduation would proceed to start his own company. </a:t>
            </a:r>
            <a:r>
              <a:rPr lang="en-US" sz="1300" cap="none" dirty="0" smtClean="0">
                <a:ea typeface="Calibri" panose="020F0502020204030204" pitchFamily="34" charset="0"/>
                <a:cs typeface="Arial" panose="020B0604020202020204" pitchFamily="34" charset="0"/>
              </a:rPr>
              <a:t> </a:t>
            </a:r>
            <a:r>
              <a:rPr lang="en-GB" sz="3200" dirty="0">
                <a:latin typeface="+mn-lt"/>
                <a:ea typeface="Calibri" panose="020F0502020204030204" pitchFamily="34" charset="0"/>
                <a:cs typeface="Arial" panose="020B0604020202020204" pitchFamily="34" charset="0"/>
              </a:rPr>
              <a:t/>
            </a:r>
            <a:br>
              <a:rPr lang="en-GB" sz="3200" dirty="0">
                <a:latin typeface="+mn-lt"/>
                <a:ea typeface="Calibri" panose="020F0502020204030204" pitchFamily="34" charset="0"/>
                <a:cs typeface="Arial" panose="020B0604020202020204" pitchFamily="34" charset="0"/>
              </a:rPr>
            </a:br>
            <a:endParaRPr lang="en-GB" dirty="0">
              <a:latin typeface="+mn-lt"/>
            </a:endParaRPr>
          </a:p>
        </p:txBody>
      </p:sp>
      <p:sp>
        <p:nvSpPr>
          <p:cNvPr id="3" name="Content Placeholder 2"/>
          <p:cNvSpPr>
            <a:spLocks noGrp="1"/>
          </p:cNvSpPr>
          <p:nvPr>
            <p:ph sz="quarter" idx="13"/>
          </p:nvPr>
        </p:nvSpPr>
        <p:spPr>
          <a:xfrm>
            <a:off x="6381750" y="618518"/>
            <a:ext cx="4895850" cy="5820382"/>
          </a:xfrm>
        </p:spPr>
        <p:txBody>
          <a:bodyPr>
            <a:normAutofit fontScale="70000" lnSpcReduction="20000"/>
          </a:bodyPr>
          <a:lstStyle/>
          <a:p>
            <a:pPr marL="114300" marR="0" indent="-342900" algn="just">
              <a:lnSpc>
                <a:spcPct val="150000"/>
              </a:lnSpc>
              <a:spcBef>
                <a:spcPts val="0"/>
              </a:spcBef>
              <a:spcAft>
                <a:spcPts val="800"/>
              </a:spcAft>
              <a:buFont typeface="Wingdings" panose="05000000000000000000" pitchFamily="2" charset="2"/>
              <a:buChar char="q"/>
            </a:pPr>
            <a:r>
              <a:rPr lang="en-US" b="1" cap="none" dirty="0" smtClean="0">
                <a:latin typeface="Times New Roman" panose="02020603050405020304" pitchFamily="18" charset="0"/>
                <a:ea typeface="Calibri" panose="020F0502020204030204" pitchFamily="34" charset="0"/>
                <a:cs typeface="Arial" panose="020B0604020202020204" pitchFamily="34" charset="0"/>
              </a:rPr>
              <a:t>PERSONAL PREFERENCES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114300" marR="0" indent="-342900" algn="just">
              <a:lnSpc>
                <a:spcPct val="150000"/>
              </a:lnSpc>
              <a:spcBef>
                <a:spcPts val="0"/>
              </a:spcBef>
              <a:spcAft>
                <a:spcPts val="800"/>
              </a:spcAft>
              <a:buFont typeface="Wingdings" panose="05000000000000000000" pitchFamily="2" charset="2"/>
              <a:buChar char="q"/>
            </a:pPr>
            <a:r>
              <a:rPr lang="en-US" b="1" cap="none" dirty="0" smtClean="0">
                <a:latin typeface="Times New Roman" panose="02020603050405020304" pitchFamily="18" charset="0"/>
                <a:ea typeface="Calibri" panose="020F0502020204030204" pitchFamily="34" charset="0"/>
                <a:cs typeface="Arial" panose="020B0604020202020204" pitchFamily="34" charset="0"/>
              </a:rPr>
              <a:t>Interests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Cycling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Running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Outdoor Activities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Kayaking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Fondue And Italian Wines, Occasional Vodka</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114300" marR="0" indent="-342900" algn="just">
              <a:lnSpc>
                <a:spcPct val="150000"/>
              </a:lnSpc>
              <a:spcBef>
                <a:spcPts val="0"/>
              </a:spcBef>
              <a:spcAft>
                <a:spcPts val="800"/>
              </a:spcAft>
              <a:buFont typeface="Wingdings" panose="05000000000000000000" pitchFamily="2" charset="2"/>
              <a:buChar char="q"/>
            </a:pPr>
            <a:r>
              <a:rPr lang="en-US" b="1" cap="none" dirty="0" smtClean="0">
                <a:latin typeface="Times New Roman" panose="02020603050405020304" pitchFamily="18" charset="0"/>
                <a:ea typeface="Calibri" panose="020F0502020204030204" pitchFamily="34" charset="0"/>
                <a:cs typeface="Arial" panose="020B0604020202020204" pitchFamily="34" charset="0"/>
              </a:rPr>
              <a:t>Favorite Brands And Products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Parmigiana Fleurier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Bentley Betyaga</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Mercedes G-wagon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Gucci</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Prada</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50000"/>
              </a:lnSpc>
              <a:spcBef>
                <a:spcPts val="0"/>
              </a:spcBef>
              <a:spcAft>
                <a:spcPts val="800"/>
              </a:spcAft>
            </a:pPr>
            <a:r>
              <a:rPr lang="en-US" cap="none" dirty="0" smtClean="0">
                <a:latin typeface="Times New Roman" panose="02020603050405020304" pitchFamily="18" charset="0"/>
                <a:ea typeface="Calibri" panose="020F0502020204030204" pitchFamily="34" charset="0"/>
                <a:cs typeface="Arial" panose="020B0604020202020204" pitchFamily="34" charset="0"/>
              </a:rPr>
              <a:t>Nike  </a:t>
            </a:r>
            <a:endParaRPr lang="en-GB" sz="1800" cap="none" dirty="0" smtClean="0">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793920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6" y="618517"/>
            <a:ext cx="5091240" cy="5172682"/>
          </a:xfrm>
        </p:spPr>
        <p:txBody>
          <a:bodyPr>
            <a:normAutofit/>
          </a:bodyPr>
          <a:lstStyle/>
          <a:p>
            <a:pPr marL="285750" marR="0" indent="-285750" algn="l">
              <a:lnSpc>
                <a:spcPct val="150000"/>
              </a:lnSpc>
              <a:spcBef>
                <a:spcPts val="0"/>
              </a:spcBef>
              <a:spcAft>
                <a:spcPts val="800"/>
              </a:spcAft>
              <a:buFont typeface="Wingdings" panose="05000000000000000000" pitchFamily="2" charset="2"/>
              <a:buChar char="q"/>
            </a:pPr>
            <a:r>
              <a:rPr lang="en-US" sz="1300" b="1" cap="none" dirty="0" smtClean="0">
                <a:latin typeface="Times New Roman" panose="02020603050405020304" pitchFamily="18" charset="0"/>
                <a:ea typeface="Calibri" panose="020F0502020204030204" pitchFamily="34" charset="0"/>
                <a:cs typeface="Arial" panose="020B0604020202020204" pitchFamily="34" charset="0"/>
              </a:rPr>
              <a:t>PSYCHOGRAPHICS </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b="1" cap="none" dirty="0" smtClean="0">
                <a:latin typeface="Times New Roman" panose="02020603050405020304" pitchFamily="18" charset="0"/>
                <a:ea typeface="Calibri" panose="020F0502020204030204" pitchFamily="34" charset="0"/>
                <a:cs typeface="Arial" panose="020B0604020202020204" pitchFamily="34" charset="0"/>
              </a:rPr>
              <a:t>Values</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Work Hard And Invest More </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Attain Work-life Balance </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Philanthropy And Social Work</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b="1" cap="none" dirty="0" smtClean="0">
                <a:latin typeface="Times New Roman" panose="02020603050405020304" pitchFamily="18" charset="0"/>
                <a:ea typeface="Calibri" panose="020F0502020204030204" pitchFamily="34" charset="0"/>
                <a:cs typeface="Arial" panose="020B0604020202020204" pitchFamily="34" charset="0"/>
              </a:rPr>
              <a:t>Goals </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Create More Employment Opportunities For Immigrants In The USA</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Generate More Revenue And Grow Business To Reach Other Regions</a:t>
            </a:r>
            <a:r>
              <a:rPr lang="en-GB" sz="1300" cap="none" dirty="0" smtClean="0">
                <a:latin typeface="Calibri" panose="020F0502020204030204" pitchFamily="34" charset="0"/>
                <a:ea typeface="Calibri" panose="020F0502020204030204" pitchFamily="34" charset="0"/>
                <a:cs typeface="Arial" panose="020B0604020202020204" pitchFamily="34" charset="0"/>
              </a:rPr>
              <a:t/>
            </a:r>
            <a:br>
              <a:rPr lang="en-GB" sz="1300" cap="none" dirty="0" smtClean="0">
                <a:latin typeface="Calibri" panose="020F0502020204030204" pitchFamily="34" charset="0"/>
                <a:ea typeface="Calibri" panose="020F0502020204030204" pitchFamily="34" charset="0"/>
                <a:cs typeface="Arial" panose="020B0604020202020204" pitchFamily="34" charset="0"/>
              </a:rPr>
            </a:br>
            <a:r>
              <a:rPr lang="en-US" sz="1300" cap="none" dirty="0" smtClean="0">
                <a:latin typeface="Times New Roman" panose="02020603050405020304" pitchFamily="18" charset="0"/>
                <a:ea typeface="Calibri" panose="020F0502020204030204" pitchFamily="34" charset="0"/>
                <a:cs typeface="Arial" panose="020B0604020202020204" pitchFamily="34" charset="0"/>
              </a:rPr>
              <a:t>Recover The Revenue Lost In The 2019-2020 Financial Year</a:t>
            </a:r>
            <a:r>
              <a:rPr lang="en-GB" sz="3200" dirty="0">
                <a:latin typeface="Calibri" panose="020F0502020204030204" pitchFamily="34" charset="0"/>
                <a:ea typeface="Calibri" panose="020F0502020204030204" pitchFamily="34" charset="0"/>
                <a:cs typeface="Arial" panose="020B0604020202020204" pitchFamily="34" charset="0"/>
              </a:rPr>
              <a:t/>
            </a:r>
            <a:br>
              <a:rPr lang="en-GB" sz="3200" dirty="0">
                <a:latin typeface="Calibri" panose="020F0502020204030204" pitchFamily="34" charset="0"/>
                <a:ea typeface="Calibri" panose="020F0502020204030204" pitchFamily="34" charset="0"/>
                <a:cs typeface="Arial" panose="020B0604020202020204" pitchFamily="34" charset="0"/>
              </a:rPr>
            </a:br>
            <a:endParaRPr lang="en-GB" dirty="0"/>
          </a:p>
        </p:txBody>
      </p:sp>
      <p:sp>
        <p:nvSpPr>
          <p:cNvPr id="3" name="Content Placeholder 2"/>
          <p:cNvSpPr>
            <a:spLocks noGrp="1"/>
          </p:cNvSpPr>
          <p:nvPr>
            <p:ph sz="quarter" idx="13"/>
          </p:nvPr>
        </p:nvSpPr>
        <p:spPr>
          <a:xfrm>
            <a:off x="6482687" y="618518"/>
            <a:ext cx="4794913" cy="5172682"/>
          </a:xfrm>
        </p:spPr>
        <p:txBody>
          <a:bodyPr>
            <a:normAutofit fontScale="85000" lnSpcReduction="20000"/>
          </a:bodyPr>
          <a:lstStyle/>
          <a:p>
            <a:pPr marL="57150" marR="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Challenges And Frustrations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Changing </a:t>
            </a:r>
            <a:r>
              <a:rPr lang="en-US" sz="1700" cap="none" dirty="0" smtClean="0">
                <a:latin typeface="Times New Roman" panose="02020603050405020304" pitchFamily="18" charset="0"/>
                <a:ea typeface="Calibri" panose="020F0502020204030204" pitchFamily="34" charset="0"/>
                <a:cs typeface="Arial" panose="020B0604020202020204" pitchFamily="34" charset="0"/>
              </a:rPr>
              <a:t>legislations poses a huge challenge for global trade.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Travel restrictions to contain the spread of covid-19 negatively impacted air transport.</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Political instability in former soviet union countries impacts the movement of goods and freight in </a:t>
            </a:r>
            <a:r>
              <a:rPr lang="en-US" sz="1700" cap="none" dirty="0" err="1" smtClean="0">
                <a:latin typeface="Times New Roman" panose="02020603050405020304" pitchFamily="18" charset="0"/>
                <a:ea typeface="Calibri" panose="020F0502020204030204" pitchFamily="34" charset="0"/>
                <a:cs typeface="Arial" panose="020B0604020202020204" pitchFamily="34" charset="0"/>
              </a:rPr>
              <a:t>europe</a:t>
            </a:r>
            <a:r>
              <a:rPr lang="en-US" sz="1700" cap="none" dirty="0" smtClean="0">
                <a:latin typeface="Times New Roman" panose="02020603050405020304" pitchFamily="18" charset="0"/>
                <a:ea typeface="Calibri" panose="020F0502020204030204" pitchFamily="34" charset="0"/>
                <a:cs typeface="Arial" panose="020B0604020202020204" pitchFamily="34" charset="0"/>
              </a:rPr>
              <a:t>.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Poor </a:t>
            </a:r>
            <a:r>
              <a:rPr lang="en-US" sz="1700" cap="none" dirty="0" smtClean="0">
                <a:latin typeface="Times New Roman" panose="02020603050405020304" pitchFamily="18" charset="0"/>
                <a:ea typeface="Calibri" panose="020F0502020204030204" pitchFamily="34" charset="0"/>
                <a:cs typeface="Arial" panose="020B0604020202020204" pitchFamily="34" charset="0"/>
              </a:rPr>
              <a:t>weather conditions affect both air and sea transportation; thus, negatively impacting the generation of revenue. </a:t>
            </a: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Economic constrains posed a huge challenge to former clients of the business.</a:t>
            </a: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Changing political situation such as regional instability posed a huge challenge.</a:t>
            </a: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Communication challenges when investing in new regions that are non-English speakers.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57150" marR="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Communication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80% Casual And 20% Official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57150" marR="0" indent="-285750" algn="just">
              <a:lnSpc>
                <a:spcPct val="110000"/>
              </a:lnSpc>
              <a:spcBef>
                <a:spcPts val="0"/>
              </a:spcBef>
              <a:spcAft>
                <a:spcPts val="800"/>
              </a:spcAft>
              <a:buFont typeface="Wingdings" panose="05000000000000000000" pitchFamily="2" charset="2"/>
              <a:buChar char="q"/>
            </a:pPr>
            <a:r>
              <a:rPr lang="en-US" sz="1700" b="1" cap="none" dirty="0" smtClean="0">
                <a:latin typeface="Times New Roman" panose="02020603050405020304" pitchFamily="18" charset="0"/>
                <a:ea typeface="Calibri" panose="020F0502020204030204" pitchFamily="34" charset="0"/>
                <a:cs typeface="Arial" panose="020B0604020202020204" pitchFamily="34" charset="0"/>
              </a:rPr>
              <a:t>Languages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pPr marL="0" marR="0" algn="just">
              <a:lnSpc>
                <a:spcPct val="110000"/>
              </a:lnSpc>
              <a:spcBef>
                <a:spcPts val="0"/>
              </a:spcBef>
              <a:spcAft>
                <a:spcPts val="800"/>
              </a:spcAft>
            </a:pPr>
            <a:r>
              <a:rPr lang="en-US" sz="1700" cap="none" dirty="0" smtClean="0">
                <a:latin typeface="Times New Roman" panose="02020603050405020304" pitchFamily="18" charset="0"/>
                <a:ea typeface="Calibri" panose="020F0502020204030204" pitchFamily="34" charset="0"/>
                <a:cs typeface="Arial" panose="020B0604020202020204" pitchFamily="34" charset="0"/>
              </a:rPr>
              <a:t>Russia (Kiev Dialect) And English </a:t>
            </a:r>
            <a:endParaRPr lang="en-GB" sz="1700" cap="none" dirty="0" smtClean="0">
              <a:latin typeface="Calibri" panose="020F0502020204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65047887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518</TotalTime>
  <Words>280</Words>
  <Application>Microsoft Office PowerPoint</Application>
  <PresentationFormat>Widescreen</PresentationFormat>
  <Paragraphs>41</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Times New Roman</vt:lpstr>
      <vt:lpstr>Tw Cen MT</vt:lpstr>
      <vt:lpstr>Wingdings</vt:lpstr>
      <vt:lpstr>Droplet</vt:lpstr>
      <vt:lpstr>PowerPoint Presentation</vt:lpstr>
      <vt:lpstr>I am struggling with the recent changes in the state of global trade and transport. the economic vagaries of the year 2020 attributed to the pandemic have negatively impacted my import business. Nevertheless, I am projecting a change in business once covid-19 travel restrictions are made less stringent. As an entrepreneur, the main challenge during the pandemic is maintaining normal sales. However, economic hardships posed a huge challenge for both business and recurring clients. </vt:lpstr>
      <vt:lpstr>PROFESSIONAL BACKGROUND Education  M.Sc. Global Trade, Georgia State University  Undergraduate Degree In Business And Commerce, Princeton University   ACCA Diploma in Business Administration Work Experience  Upon graduation from Princeton with an undergraduate degree in business commerce, Volkoff would secure employment in a freight transport company as a junior manager. Nevertheless, 5 years later, he would enroll for the Master’s degree program at Georgia state and upon graduation would proceed to start his own company.   </vt:lpstr>
      <vt:lpstr>PSYCHOGRAPHICS  Values Work Hard And Invest More  Attain Work-life Balance  Philanthropy And Social Work Goals  Create More Employment Opportunities For Immigrants In The USA Generate More Revenue And Grow Business To Reach Other Regions Recover The Revenue Lost In The 2019-2020 Financial Year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Microsoft</cp:lastModifiedBy>
  <cp:revision>9</cp:revision>
  <dcterms:created xsi:type="dcterms:W3CDTF">2021-01-24T17:57:58Z</dcterms:created>
  <dcterms:modified xsi:type="dcterms:W3CDTF">2021-01-26T15:25:58Z</dcterms:modified>
</cp:coreProperties>
</file>